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7" r:id="rId6"/>
    <p:sldId id="268" r:id="rId7"/>
    <p:sldId id="269" r:id="rId8"/>
    <p:sldId id="266" r:id="rId9"/>
    <p:sldId id="270" r:id="rId10"/>
    <p:sldId id="261" r:id="rId11"/>
    <p:sldId id="260" r:id="rId12"/>
    <p:sldId id="271" r:id="rId13"/>
    <p:sldId id="272" r:id="rId14"/>
    <p:sldId id="273" r:id="rId15"/>
    <p:sldId id="274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>
      <p:cViewPr varScale="1">
        <p:scale>
          <a:sx n="85" d="100"/>
          <a:sy n="85" d="100"/>
        </p:scale>
        <p:origin x="108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915566"/>
            <a:ext cx="7772400" cy="685899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NAME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57449"/>
            <a:ext cx="6400800" cy="5040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63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79712" y="205979"/>
            <a:ext cx="6707088" cy="85725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79712" y="1200151"/>
            <a:ext cx="6707088" cy="339447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2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8229600" cy="8572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563637"/>
            <a:ext cx="8229600" cy="303098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776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D6C82-F1AD-461C-BA86-083A314B65AE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2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915566"/>
            <a:ext cx="7772400" cy="68589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ЛОГИЧЕСКИЕ ЭЛЕМЕНТЫ. ТРИГГЕР. МИКРОСХЕМЫ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6296" y="4731990"/>
            <a:ext cx="1800200" cy="322213"/>
          </a:xfrm>
        </p:spPr>
        <p:txBody>
          <a:bodyPr>
            <a:noAutofit/>
          </a:bodyPr>
          <a:lstStyle/>
          <a:p>
            <a:r>
              <a:rPr lang="ru-RU" sz="2000" dirty="0" smtClean="0"/>
              <a:t>Валиева Л. З.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9888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1602" y="3291830"/>
            <a:ext cx="72423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В момент подачи </a:t>
            </a:r>
            <a:r>
              <a:rPr lang="ru-RU" i="1" dirty="0" err="1" smtClean="0"/>
              <a:t>пятивольтового</a:t>
            </a:r>
            <a:r>
              <a:rPr lang="ru-RU" i="1" dirty="0" smtClean="0"/>
              <a:t> </a:t>
            </a:r>
            <a:r>
              <a:rPr lang="ru-RU" i="1" dirty="0"/>
              <a:t>питающего напряжения загорается например светодиод HL2, подключенный к инверсному выходу. При подачи "0" на прямой вход, с помощью кратковременного нажатия кнопки SB1. Загорится другой светодиод, </a:t>
            </a:r>
            <a:r>
              <a:rPr lang="ru-RU" i="1" dirty="0" smtClean="0"/>
              <a:t>т.к. </a:t>
            </a:r>
            <a:r>
              <a:rPr lang="ru-RU" i="1" dirty="0"/>
              <a:t>триггер переключится в единичное состояние. Для сброса триггера в нулевое </a:t>
            </a:r>
            <a:r>
              <a:rPr lang="ru-RU" i="1" dirty="0" smtClean="0"/>
              <a:t>состояние </a:t>
            </a:r>
            <a:r>
              <a:rPr lang="ru-RU" i="1" dirty="0"/>
              <a:t>нажимаем кнопку SB2</a:t>
            </a:r>
            <a:r>
              <a:rPr lang="ru-RU" i="1" dirty="0" smtClean="0"/>
              <a:t>.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8" t="21914" r="46984" b="44044"/>
          <a:stretch/>
        </p:blipFill>
        <p:spPr bwMode="auto">
          <a:xfrm>
            <a:off x="2195736" y="79545"/>
            <a:ext cx="4392488" cy="3171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268" b="24074"/>
          <a:stretch/>
        </p:blipFill>
        <p:spPr bwMode="auto">
          <a:xfrm>
            <a:off x="6948264" y="1177127"/>
            <a:ext cx="1695450" cy="97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14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96223" y="-92546"/>
            <a:ext cx="6707088" cy="857250"/>
          </a:xfrm>
        </p:spPr>
        <p:txBody>
          <a:bodyPr/>
          <a:lstStyle/>
          <a:p>
            <a:pPr algn="ctr"/>
            <a:r>
              <a:rPr lang="ru-RU" dirty="0" smtClean="0"/>
              <a:t>Микросхема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627534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Цифровая </a:t>
            </a:r>
            <a:r>
              <a:rPr lang="ru-RU" sz="2400" i="1" dirty="0"/>
              <a:t>интегральная микросхема представляет собой миниатюрный электронный блок, в корпусе которого содержатся соединенные по определенной схеме активные и пассивные элементы. Это транзисторы, диоды, резисторы и конденсаторы.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2715766"/>
            <a:ext cx="1800200" cy="1348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327" y="3003798"/>
            <a:ext cx="2232248" cy="1674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566526"/>
            <a:ext cx="2090725" cy="1965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813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96223" y="-92546"/>
            <a:ext cx="6707088" cy="857250"/>
          </a:xfrm>
        </p:spPr>
        <p:txBody>
          <a:bodyPr/>
          <a:lstStyle/>
          <a:p>
            <a:pPr algn="ctr"/>
            <a:r>
              <a:rPr lang="ru-RU" dirty="0" smtClean="0"/>
              <a:t>Корпус микросхемы</a:t>
            </a:r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1" t="8996" r="9652" b="8014"/>
          <a:stretch/>
        </p:blipFill>
        <p:spPr bwMode="auto">
          <a:xfrm>
            <a:off x="6300192" y="575307"/>
            <a:ext cx="191452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73474" y="3867894"/>
            <a:ext cx="698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Ножек в корпусе может быть 8, 14, 16, 20, 24, 28, 32, 40, 48 или 56.</a:t>
            </a:r>
          </a:p>
          <a:p>
            <a:r>
              <a:rPr lang="ru-RU" i="1" dirty="0"/>
              <a:t>Расстояние между выводами (шаг) – 2,5 мм (отечественный стандарт) или 2,54 </a:t>
            </a:r>
            <a:r>
              <a:rPr lang="ru-RU" i="1" dirty="0" smtClean="0"/>
              <a:t>мм.</a:t>
            </a:r>
            <a:endParaRPr lang="ru-RU" i="1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4" t="63039" r="60136" b="23921"/>
          <a:stretch/>
        </p:blipFill>
        <p:spPr bwMode="auto">
          <a:xfrm>
            <a:off x="2917701" y="2579851"/>
            <a:ext cx="3672408" cy="1231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8"/>
          <a:stretch/>
        </p:blipFill>
        <p:spPr bwMode="auto">
          <a:xfrm>
            <a:off x="7020272" y="2158180"/>
            <a:ext cx="1726307" cy="139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5" t="8623" r="26198" b="8219"/>
          <a:stretch/>
        </p:blipFill>
        <p:spPr bwMode="auto">
          <a:xfrm>
            <a:off x="2050554" y="637745"/>
            <a:ext cx="1981969" cy="147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1954108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DIP (Dual Inline Package </a:t>
            </a:r>
            <a:r>
              <a:rPr lang="en-US" sz="3600" b="1" dirty="0" smtClean="0">
                <a:solidFill>
                  <a:srgbClr val="FF0000"/>
                </a:solidFill>
              </a:rPr>
              <a:t>)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27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96223" y="-92546"/>
            <a:ext cx="6707088" cy="857250"/>
          </a:xfrm>
        </p:spPr>
        <p:txBody>
          <a:bodyPr/>
          <a:lstStyle/>
          <a:p>
            <a:pPr algn="ctr"/>
            <a:r>
              <a:rPr lang="ru-RU" dirty="0" smtClean="0"/>
              <a:t>Корпус микросхемы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64953" y="3507854"/>
            <a:ext cx="727154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Планарная микросхема – то есть ножки припаиваются с той же стороны платы, где находится корпус. При этом, микросхема лежит брюхом на плате</a:t>
            </a:r>
            <a:r>
              <a:rPr lang="ru-RU" i="1" dirty="0" smtClean="0"/>
              <a:t>.</a:t>
            </a:r>
            <a:r>
              <a:rPr lang="en-US" i="1" dirty="0" smtClean="0"/>
              <a:t> </a:t>
            </a:r>
            <a:r>
              <a:rPr lang="ru-RU" i="1" dirty="0" smtClean="0"/>
              <a:t>Ножки отсчитываются, как у </a:t>
            </a:r>
            <a:r>
              <a:rPr lang="en-US" i="1" dirty="0" smtClean="0"/>
              <a:t>DIP-</a:t>
            </a:r>
            <a:r>
              <a:rPr lang="ru-RU" i="1" dirty="0" smtClean="0"/>
              <a:t>микросхемы.</a:t>
            </a: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Количество ножек и их нумерация – такие же как у DIP.</a:t>
            </a:r>
            <a:br>
              <a:rPr lang="ru-RU" i="1" dirty="0"/>
            </a:br>
            <a:r>
              <a:rPr lang="ru-RU" i="1" dirty="0"/>
              <a:t>Шаг выводов – 1,25 мм (отечественный) или 1,27 мм (зарубежный).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64953" y="2571750"/>
            <a:ext cx="73790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SOIC (Small Outline Integral Circuit)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4" t="24659" r="18018" b="25978"/>
          <a:stretch/>
        </p:blipFill>
        <p:spPr bwMode="auto">
          <a:xfrm>
            <a:off x="1907704" y="771550"/>
            <a:ext cx="1856607" cy="1167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96" r="35686"/>
          <a:stretch/>
        </p:blipFill>
        <p:spPr bwMode="auto">
          <a:xfrm>
            <a:off x="4067944" y="794421"/>
            <a:ext cx="2303189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0" t="35666" r="23666" b="35021"/>
          <a:stretch/>
        </p:blipFill>
        <p:spPr bwMode="auto">
          <a:xfrm>
            <a:off x="6876256" y="1048401"/>
            <a:ext cx="1811288" cy="107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324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96223" y="-92546"/>
            <a:ext cx="6707088" cy="857250"/>
          </a:xfrm>
        </p:spPr>
        <p:txBody>
          <a:bodyPr/>
          <a:lstStyle/>
          <a:p>
            <a:pPr algn="ctr"/>
            <a:r>
              <a:rPr lang="ru-RU" dirty="0" smtClean="0"/>
              <a:t>Корпус микросхемы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33623" y="3579862"/>
            <a:ext cx="727154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Квадратный (реже - прямоугольный) корпус. Ножки расположены по всем четырем сторонам, и имеют J -образную форму (концы ножек загнуты под брюшко</a:t>
            </a:r>
            <a:r>
              <a:rPr lang="ru-RU" i="1" dirty="0" smtClean="0"/>
              <a:t>).</a:t>
            </a:r>
            <a:r>
              <a:rPr lang="ru-RU" i="1" dirty="0"/>
              <a:t> Количество ножек – 20, 28, 32, 44, 52, 68, 84.</a:t>
            </a:r>
            <a:br>
              <a:rPr lang="ru-RU" i="1" dirty="0"/>
            </a:br>
            <a:r>
              <a:rPr lang="ru-RU" i="1" dirty="0"/>
              <a:t>Шаг ножек – 1,27 </a:t>
            </a:r>
            <a:r>
              <a:rPr lang="ru-RU" i="1" dirty="0" smtClean="0"/>
              <a:t>мм. Нумерация </a:t>
            </a:r>
            <a:r>
              <a:rPr lang="ru-RU" i="1" dirty="0"/>
              <a:t>выводов – первая ножка возле ключа, увеличение номера против часовой </a:t>
            </a:r>
            <a:r>
              <a:rPr lang="ru-RU" i="1" dirty="0" smtClean="0"/>
              <a:t>стрелки.</a:t>
            </a:r>
            <a:endParaRPr lang="ru-RU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79872" y="3075806"/>
            <a:ext cx="73790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PLCC (Plastic J-leaded Chip Carrier)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843558"/>
            <a:ext cx="1738883" cy="1525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742086"/>
            <a:ext cx="172819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5" t="25603" r="69578" b="52348"/>
          <a:stretch/>
        </p:blipFill>
        <p:spPr bwMode="auto">
          <a:xfrm>
            <a:off x="4211960" y="1319674"/>
            <a:ext cx="2016224" cy="1960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676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96223" y="-92546"/>
            <a:ext cx="6707088" cy="857250"/>
          </a:xfrm>
        </p:spPr>
        <p:txBody>
          <a:bodyPr/>
          <a:lstStyle/>
          <a:p>
            <a:pPr algn="ctr"/>
            <a:r>
              <a:rPr lang="ru-RU" dirty="0" smtClean="0"/>
              <a:t>Корпус микросхемы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33623" y="3579862"/>
            <a:ext cx="727154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Квадратный корпус толщиной около 1мм, выводы расположены по всем сторонам.</a:t>
            </a:r>
            <a:br>
              <a:rPr lang="ru-RU" i="1" dirty="0"/>
            </a:br>
            <a:r>
              <a:rPr lang="ru-RU" i="1" dirty="0"/>
              <a:t>Количество ножек – от 32 до 144</a:t>
            </a:r>
            <a:r>
              <a:rPr lang="ru-RU" i="1" dirty="0" smtClean="0"/>
              <a:t>.</a:t>
            </a: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Нумерация – от скошенного угла (верхний левый) против часовой стрелки.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02394" y="2951812"/>
            <a:ext cx="73790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TQFP (Thin Quad Flat Package)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843364"/>
            <a:ext cx="1944216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0" b="10642"/>
          <a:stretch/>
        </p:blipFill>
        <p:spPr bwMode="auto">
          <a:xfrm>
            <a:off x="5507891" y="692079"/>
            <a:ext cx="2687960" cy="2095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82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296" y="555526"/>
            <a:ext cx="8229600" cy="857250"/>
          </a:xfrm>
        </p:spPr>
        <p:txBody>
          <a:bodyPr/>
          <a:lstStyle/>
          <a:p>
            <a:pPr algn="ctr"/>
            <a:r>
              <a:rPr lang="ru-RU" dirty="0" smtClean="0"/>
              <a:t>Двоичная система счисления</a:t>
            </a:r>
            <a:endParaRPr lang="en-US" dirty="0"/>
          </a:p>
        </p:txBody>
      </p:sp>
      <p:pic>
        <p:nvPicPr>
          <p:cNvPr id="3" name="Picture 2" descr="Картинки по запросу двоичная система счислен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99" r="42476"/>
          <a:stretch/>
        </p:blipFill>
        <p:spPr bwMode="auto">
          <a:xfrm>
            <a:off x="5076056" y="1388368"/>
            <a:ext cx="273382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16769"/>
            <a:ext cx="2871501" cy="290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7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06166" y="339502"/>
            <a:ext cx="69482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Логический элемент</a:t>
            </a:r>
            <a:r>
              <a:rPr lang="ru-RU" sz="3200" dirty="0"/>
              <a:t> – </a:t>
            </a:r>
            <a:r>
              <a:rPr lang="ru-RU" sz="3200" dirty="0" smtClean="0"/>
              <a:t>это схема, </a:t>
            </a:r>
            <a:r>
              <a:rPr lang="ru-RU" sz="3200" dirty="0"/>
              <a:t>у которой несколько входов и один выход. Каждому состоянию сигналов на входах, соответствует определенный сигнал на выходе.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2555776" y="3075806"/>
            <a:ext cx="503872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950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23928" y="1198392"/>
            <a:ext cx="52200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/>
              <a:t>Логика работы элемента следующая: напряжение высокого уровня на выходе Y будет лишь тогда, когда И-на входе X1 И-на входе X2 будет напряжение высокого уровня. Если входов у элемента будет 4 или 8, то указанное условие (наличие высокого уровня), должно выполняться на всех </a:t>
            </a:r>
            <a:r>
              <a:rPr lang="ru-RU" sz="2400" i="1" dirty="0" smtClean="0"/>
              <a:t>входах одновременно</a:t>
            </a:r>
            <a:endParaRPr lang="ru-RU" sz="2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2846859" y="569570"/>
            <a:ext cx="27212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Элемент И</a:t>
            </a:r>
            <a:endParaRPr lang="ru-RU" sz="4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2" t="5605" r="8462" b="6703"/>
          <a:stretch/>
        </p:blipFill>
        <p:spPr bwMode="auto">
          <a:xfrm>
            <a:off x="755576" y="1339011"/>
            <a:ext cx="2826643" cy="3449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872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03756" y="1426880"/>
            <a:ext cx="50040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 </a:t>
            </a:r>
            <a:r>
              <a:rPr lang="ru-RU" sz="2400" i="1" dirty="0" smtClean="0"/>
              <a:t>На выходе будет высокий сигнал тогда, </a:t>
            </a:r>
            <a:r>
              <a:rPr lang="ru-RU" sz="2400" i="1" dirty="0"/>
              <a:t>когда ИЛИ на входе X1, ИЛИ на входе X2, ИЛИ на обоих входах сразу будет высокий уровень.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46859" y="569570"/>
            <a:ext cx="34281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Элемент ИЛИ</a:t>
            </a:r>
            <a:endParaRPr lang="ru-RU" sz="4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0" t="6240" r="6956" b="7647"/>
          <a:stretch/>
        </p:blipFill>
        <p:spPr bwMode="auto">
          <a:xfrm>
            <a:off x="611559" y="1269405"/>
            <a:ext cx="3292197" cy="387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751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39455" y="1313884"/>
            <a:ext cx="51713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/>
              <a:t>В алгебре логики операция НЕ называется инверсией</a:t>
            </a:r>
            <a:r>
              <a:rPr lang="ru-RU" sz="2000" i="1" dirty="0" smtClean="0"/>
              <a:t>. </a:t>
            </a:r>
          </a:p>
          <a:p>
            <a:r>
              <a:rPr lang="ru-RU" sz="2000" i="1" dirty="0"/>
              <a:t>Пока кнопка SB1 не нажата (логический ноль на входе) реле K1 обесточено и его нормально-замкнутые контакты включают лампочку HL1, что соответствует логической единице на </a:t>
            </a:r>
            <a:r>
              <a:rPr lang="ru-RU" sz="2000" i="1" dirty="0" smtClean="0"/>
              <a:t>выходе. Если </a:t>
            </a:r>
            <a:r>
              <a:rPr lang="ru-RU" sz="2000" i="1" dirty="0"/>
              <a:t>же нажать кнопку (подать на вход логическую единицу), то реле включится, контакты K1.1 разомкнутся, лампочка погаснет, что соответствует логическому нулю на выходе.</a:t>
            </a:r>
          </a:p>
          <a:p>
            <a:endParaRPr lang="ru-RU" sz="2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2846859" y="569570"/>
            <a:ext cx="29857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Элемент НЕ</a:t>
            </a:r>
            <a:endParaRPr lang="ru-RU" sz="4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8" t="10439" r="8206" b="12857"/>
          <a:stretch/>
        </p:blipFill>
        <p:spPr bwMode="auto">
          <a:xfrm>
            <a:off x="467544" y="1426880"/>
            <a:ext cx="3268904" cy="3521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23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39952" y="1313884"/>
            <a:ext cx="50040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/>
              <a:t>Р</a:t>
            </a:r>
            <a:r>
              <a:rPr lang="ru-RU" sz="2000" i="1" dirty="0" smtClean="0"/>
              <a:t>еле </a:t>
            </a:r>
            <a:r>
              <a:rPr lang="ru-RU" sz="2000" i="1" dirty="0"/>
              <a:t>будет включено только тогда, когда будут нажаты обе кнопки: в данном случае кнопки выполняют функцию &amp; (логическое И). При этом лампа на выходе погаснет, что соответствует состоянию логического нуля.</a:t>
            </a:r>
          </a:p>
          <a:p>
            <a:r>
              <a:rPr lang="ru-RU" sz="2000" i="1" dirty="0"/>
              <a:t>Если же не нажаты обе кнопки, или хотя бы одна из них, то реле отключено, и лампочка на выходе схемы горит, что соответствует уровню логической единицы</a:t>
            </a:r>
            <a:r>
              <a:rPr lang="ru-RU" sz="2000" i="1" dirty="0" smtClean="0"/>
              <a:t>.</a:t>
            </a:r>
            <a:endParaRPr lang="ru-RU" sz="20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2846859" y="569570"/>
            <a:ext cx="35211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Элемент И-НЕ</a:t>
            </a:r>
            <a:endParaRPr lang="ru-RU" sz="4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5" t="8022" r="6410" b="7362"/>
          <a:stretch/>
        </p:blipFill>
        <p:spPr bwMode="auto">
          <a:xfrm>
            <a:off x="467542" y="1219258"/>
            <a:ext cx="3456386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37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7504" y="1324967"/>
            <a:ext cx="576064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Триггер</a:t>
            </a:r>
            <a:r>
              <a:rPr lang="ru-RU" sz="2000" i="1" dirty="0"/>
              <a:t> (англ. </a:t>
            </a:r>
            <a:r>
              <a:rPr lang="ru-RU" sz="2000" i="1" dirty="0" err="1"/>
              <a:t>trigger</a:t>
            </a:r>
            <a:r>
              <a:rPr lang="ru-RU" sz="2000" i="1" dirty="0"/>
              <a:t> – курок) - электронное устройство, обладающее двумя устойчивыми состояниями и способное скачком переходить из одного состояния в другое под воздействием внешнего импульса</a:t>
            </a:r>
            <a:r>
              <a:rPr lang="ru-RU" sz="2000" i="1" dirty="0" smtClean="0"/>
              <a:t>.</a:t>
            </a:r>
          </a:p>
          <a:p>
            <a:r>
              <a:rPr lang="ru-RU" sz="2000" i="1" dirty="0"/>
              <a:t>Каждому состоянию триггера соответствует определённый (высокий или низкий) уровень выходного напряжения:</a:t>
            </a:r>
          </a:p>
          <a:p>
            <a:r>
              <a:rPr lang="ru-RU" sz="2000" i="1" dirty="0"/>
              <a:t>1) триггер установлен в единичное состояние – уровень «1».</a:t>
            </a:r>
          </a:p>
          <a:p>
            <a:r>
              <a:rPr lang="ru-RU" sz="2000" i="1" dirty="0"/>
              <a:t>2) триггер сброшен в нуль - уровень «0» на выходе.</a:t>
            </a:r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507879" y="555526"/>
            <a:ext cx="19834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Триггер</a:t>
            </a:r>
            <a:endParaRPr lang="ru-RU" sz="4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913" y="1995686"/>
            <a:ext cx="3257087" cy="201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39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96223" y="-92546"/>
            <a:ext cx="6707088" cy="857250"/>
          </a:xfrm>
        </p:spPr>
        <p:txBody>
          <a:bodyPr/>
          <a:lstStyle/>
          <a:p>
            <a:pPr algn="ctr"/>
            <a:r>
              <a:rPr lang="en-US" dirty="0" smtClean="0"/>
              <a:t>RS-</a:t>
            </a:r>
            <a:r>
              <a:rPr lang="ru-RU" dirty="0" smtClean="0"/>
              <a:t>триггер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699542"/>
            <a:ext cx="6177968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. Очень простое переключ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</TotalTime>
  <Words>401</Words>
  <Application>Microsoft Office PowerPoint</Application>
  <PresentationFormat>Экран (16:9)</PresentationFormat>
  <Paragraphs>36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6. Очень простое переключение</vt:lpstr>
      <vt:lpstr>ЛОГИЧЕСКИЕ ЭЛЕМЕНТЫ. ТРИГГЕР. МИКРОСХЕМЫ</vt:lpstr>
      <vt:lpstr>Двоичная система счисления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RS-триггер</vt:lpstr>
      <vt:lpstr>Презентация PowerPoint</vt:lpstr>
      <vt:lpstr>Микросхема</vt:lpstr>
      <vt:lpstr>Корпус микросхемы</vt:lpstr>
      <vt:lpstr>Корпус микросхемы</vt:lpstr>
      <vt:lpstr>Корпус микросхемы</vt:lpstr>
      <vt:lpstr>Корпус микросхемы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ОЧЕНЬ ПРОСТОЕ ПЕРЕКЛЮЧЕНИЕ</dc:title>
  <dc:creator>Лилёк</dc:creator>
  <cp:lastModifiedBy>user</cp:lastModifiedBy>
  <cp:revision>16</cp:revision>
  <dcterms:created xsi:type="dcterms:W3CDTF">2015-12-27T22:02:23Z</dcterms:created>
  <dcterms:modified xsi:type="dcterms:W3CDTF">2017-03-01T12:59:27Z</dcterms:modified>
</cp:coreProperties>
</file>